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7"/>
  </p:notesMasterIdLst>
  <p:sldIdLst>
    <p:sldId id="258" r:id="rId2"/>
    <p:sldId id="268" r:id="rId3"/>
    <p:sldId id="265" r:id="rId4"/>
    <p:sldId id="260" r:id="rId5"/>
    <p:sldId id="266" r:id="rId6"/>
    <p:sldId id="261" r:id="rId7"/>
    <p:sldId id="267" r:id="rId8"/>
    <p:sldId id="264" r:id="rId9"/>
    <p:sldId id="269" r:id="rId10"/>
    <p:sldId id="273" r:id="rId11"/>
    <p:sldId id="270" r:id="rId12"/>
    <p:sldId id="274" r:id="rId13"/>
    <p:sldId id="275" r:id="rId14"/>
    <p:sldId id="276" r:id="rId15"/>
    <p:sldId id="277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353CB621-25A4-44D8-A191-851E93607D05}">
          <p14:sldIdLst>
            <p14:sldId id="258"/>
            <p14:sldId id="268"/>
            <p14:sldId id="265"/>
            <p14:sldId id="260"/>
          </p14:sldIdLst>
        </p14:section>
        <p14:section name="特徵比較" id="{B228F084-9365-45EC-9D0A-DD2659B814CF}">
          <p14:sldIdLst>
            <p14:sldId id="266"/>
            <p14:sldId id="261"/>
            <p14:sldId id="267"/>
            <p14:sldId id="264"/>
          </p14:sldIdLst>
        </p14:section>
        <p14:section name="LBP尋找注水點" id="{8573EF43-7613-4D41-AE20-9BCB8ABAB9D0}">
          <p14:sldIdLst>
            <p14:sldId id="269"/>
          </p14:sldIdLst>
        </p14:section>
        <p14:section name="成果展示1" id="{699776DA-9844-4214-8313-336593D95607}">
          <p14:sldIdLst>
            <p14:sldId id="273"/>
            <p14:sldId id="270"/>
          </p14:sldIdLst>
        </p14:section>
        <p14:section name="成果展示2" id="{F6A43CE3-273F-49F7-9448-082381E521C9}">
          <p14:sldIdLst>
            <p14:sldId id="274"/>
            <p14:sldId id="275"/>
          </p14:sldIdLst>
        </p14:section>
        <p14:section name="成果展示3" id="{EE2BB60E-4248-4C3B-8B5A-2AC68D3A66C7}">
          <p14:sldIdLst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100D3F-793C-481E-8935-77B374DEE4B6}" type="datetimeFigureOut">
              <a:rPr lang="zh-TW" altLang="en-US" smtClean="0"/>
              <a:t>2023/4/11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84954-D9EF-4ADD-9FB6-CC6C5D87F8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1583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84954-D9EF-4ADD-9FB6-CC6C5D87F8E3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4396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84954-D9EF-4ADD-9FB6-CC6C5D87F8E3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4175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EA7F2-8F0C-4FCD-BF4C-8C120F2318FD}" type="datetimeFigureOut">
              <a:rPr lang="zh-TW" altLang="en-US" smtClean="0"/>
              <a:t>2023/4/11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CE1D-7945-4D71-B0B9-F387EAC5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396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EA7F2-8F0C-4FCD-BF4C-8C120F2318FD}" type="datetimeFigureOut">
              <a:rPr lang="zh-TW" altLang="en-US" smtClean="0"/>
              <a:t>2023/4/11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CE1D-7945-4D71-B0B9-F387EAC5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2593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EA7F2-8F0C-4FCD-BF4C-8C120F2318FD}" type="datetimeFigureOut">
              <a:rPr lang="zh-TW" altLang="en-US" smtClean="0"/>
              <a:t>2023/4/11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CE1D-7945-4D71-B0B9-F387EAC5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94966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EA7F2-8F0C-4FCD-BF4C-8C120F2318FD}" type="datetimeFigureOut">
              <a:rPr lang="zh-TW" altLang="en-US" smtClean="0"/>
              <a:t>2023/4/11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CE1D-7945-4D71-B0B9-F387EAC5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3909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EA7F2-8F0C-4FCD-BF4C-8C120F2318FD}" type="datetimeFigureOut">
              <a:rPr lang="zh-TW" altLang="en-US" smtClean="0"/>
              <a:t>2023/4/11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CE1D-7945-4D71-B0B9-F387EAC5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2342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EA7F2-8F0C-4FCD-BF4C-8C120F2318FD}" type="datetimeFigureOut">
              <a:rPr lang="zh-TW" altLang="en-US" smtClean="0"/>
              <a:t>2023/4/11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CE1D-7945-4D71-B0B9-F387EAC5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5978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EA7F2-8F0C-4FCD-BF4C-8C120F2318FD}" type="datetimeFigureOut">
              <a:rPr lang="zh-TW" altLang="en-US" smtClean="0"/>
              <a:t>2023/4/11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CE1D-7945-4D71-B0B9-F387EAC5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025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EA7F2-8F0C-4FCD-BF4C-8C120F2318FD}" type="datetimeFigureOut">
              <a:rPr lang="zh-TW" altLang="en-US" smtClean="0"/>
              <a:t>2023/4/11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CE1D-7945-4D71-B0B9-F387EAC5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5677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EA7F2-8F0C-4FCD-BF4C-8C120F2318FD}" type="datetimeFigureOut">
              <a:rPr lang="zh-TW" altLang="en-US" smtClean="0"/>
              <a:t>2023/4/11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CE1D-7945-4D71-B0B9-F387EAC5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0819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EA7F2-8F0C-4FCD-BF4C-8C120F2318FD}" type="datetimeFigureOut">
              <a:rPr lang="zh-TW" altLang="en-US" smtClean="0"/>
              <a:t>2023/4/11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CE1D-7945-4D71-B0B9-F387EAC5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5617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EA7F2-8F0C-4FCD-BF4C-8C120F2318FD}" type="datetimeFigureOut">
              <a:rPr lang="zh-TW" altLang="en-US" smtClean="0"/>
              <a:t>2023/4/11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CE1D-7945-4D71-B0B9-F387EAC5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6977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EA7F2-8F0C-4FCD-BF4C-8C120F2318FD}" type="datetimeFigureOut">
              <a:rPr lang="zh-TW" altLang="en-US" smtClean="0"/>
              <a:t>2023/4/11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CE1D-7945-4D71-B0B9-F387EAC5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6961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E68EA7F2-8F0C-4FCD-BF4C-8C120F2318FD}" type="datetimeFigureOut">
              <a:rPr lang="zh-TW" altLang="en-US" smtClean="0"/>
              <a:t>2023/4/11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C695CE1D-7945-4D71-B0B9-F387EAC57716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3671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fairyonice.github.io/implement-lbp-from%20scratch.html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74527613-C13B-4ADF-BE37-63C15A0F6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0635" y="5206559"/>
            <a:ext cx="2939473" cy="1462096"/>
          </a:xfrm>
        </p:spPr>
        <p:txBody>
          <a:bodyPr>
            <a:normAutofit/>
          </a:bodyPr>
          <a:lstStyle/>
          <a:p>
            <a:r>
              <a:rPr lang="en-US" altLang="zh-TW" dirty="0"/>
              <a:t>F11112126 </a:t>
            </a:r>
            <a:r>
              <a:rPr lang="zh-TW" altLang="en-US" dirty="0"/>
              <a:t>陳家豪</a:t>
            </a:r>
            <a:endParaRPr lang="en-US" altLang="zh-TW" dirty="0"/>
          </a:p>
          <a:p>
            <a:r>
              <a:rPr lang="en-US" altLang="zh-TW" dirty="0"/>
              <a:t>2023/03/29</a:t>
            </a:r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910EF92-3644-4622-A811-645D37C82C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788584"/>
            <a:ext cx="10515600" cy="1095053"/>
          </a:xfrm>
        </p:spPr>
        <p:txBody>
          <a:bodyPr/>
          <a:lstStyle/>
          <a:p>
            <a:r>
              <a:rPr lang="zh-TW" altLang="en-US" dirty="0"/>
              <a:t>嵌入式影像處理</a:t>
            </a:r>
            <a:r>
              <a:rPr lang="en-US" altLang="zh-TW" dirty="0"/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5749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7E7D69-2C11-4636-BF08-85435737E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成果展示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7618601-679A-4630-9AC0-81796D7E1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6" y="1968899"/>
            <a:ext cx="5199495" cy="415787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E7580A3-BAF1-43BE-8DDA-5FAC46709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310" y="1968899"/>
            <a:ext cx="5199495" cy="415787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CE954A8-3D87-4C50-BA5C-18D5BA18E41A}"/>
              </a:ext>
            </a:extLst>
          </p:cNvPr>
          <p:cNvSpPr txBox="1"/>
          <p:nvPr/>
        </p:nvSpPr>
        <p:spPr>
          <a:xfrm>
            <a:off x="838196" y="1157680"/>
            <a:ext cx="2115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綠框為取樣框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2366A1B-5866-49FF-BAA8-C31A6101548E}"/>
              </a:ext>
            </a:extLst>
          </p:cNvPr>
          <p:cNvSpPr txBox="1"/>
          <p:nvPr/>
        </p:nvSpPr>
        <p:spPr>
          <a:xfrm>
            <a:off x="8260171" y="1599567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LBP</a:t>
            </a:r>
            <a:r>
              <a:rPr lang="zh-TW" altLang="en-US" dirty="0"/>
              <a:t>結果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F348A0E-CE7F-4ED6-977B-C33264F02DAC}"/>
              </a:ext>
            </a:extLst>
          </p:cNvPr>
          <p:cNvSpPr txBox="1"/>
          <p:nvPr/>
        </p:nvSpPr>
        <p:spPr>
          <a:xfrm>
            <a:off x="2944057" y="159956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原圖像</a:t>
            </a:r>
          </a:p>
        </p:txBody>
      </p:sp>
    </p:spTree>
    <p:extLst>
      <p:ext uri="{BB962C8B-B14F-4D97-AF65-F5344CB8AC3E}">
        <p14:creationId xmlns:p14="http://schemas.microsoft.com/office/powerpoint/2010/main" val="1458637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7E7D69-2C11-4636-BF08-85435737E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成果展示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E69985D-787A-4E3D-BEA8-E0276C208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235" y="1968899"/>
            <a:ext cx="5223568" cy="417712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3D91059-27D2-4598-BC15-557074DD3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68899"/>
            <a:ext cx="5223567" cy="417712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0449B13-2B16-4036-89D4-89324A14AEC3}"/>
              </a:ext>
            </a:extLst>
          </p:cNvPr>
          <p:cNvSpPr txBox="1"/>
          <p:nvPr/>
        </p:nvSpPr>
        <p:spPr>
          <a:xfrm>
            <a:off x="7309575" y="1599567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與取樣框相似區域</a:t>
            </a:r>
            <a:r>
              <a:rPr lang="en-US" altLang="zh-TW" dirty="0"/>
              <a:t>(</a:t>
            </a:r>
            <a:r>
              <a:rPr lang="zh-TW" altLang="en-US" dirty="0"/>
              <a:t>注水點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21EEDD8-55D7-49DF-AFD7-8EFA742F804D}"/>
              </a:ext>
            </a:extLst>
          </p:cNvPr>
          <p:cNvSpPr txBox="1"/>
          <p:nvPr/>
        </p:nvSpPr>
        <p:spPr>
          <a:xfrm>
            <a:off x="2944057" y="1599567"/>
            <a:ext cx="1719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Watershed </a:t>
            </a:r>
            <a:r>
              <a:rPr lang="zh-TW" altLang="en-US" dirty="0"/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1816794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FCC997-BC40-4550-91DE-B2D52FB30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C028427-CB93-4F1E-9721-E4841D4BA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020" y="1844125"/>
            <a:ext cx="5100783" cy="365151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9E3342E-DA34-43A0-B5F1-6483922CE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44125"/>
            <a:ext cx="5100782" cy="365151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884F05C-FFCE-4634-87E4-DE51717BC72B}"/>
              </a:ext>
            </a:extLst>
          </p:cNvPr>
          <p:cNvSpPr txBox="1"/>
          <p:nvPr/>
        </p:nvSpPr>
        <p:spPr>
          <a:xfrm>
            <a:off x="8426199" y="1362362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LBP</a:t>
            </a:r>
            <a:r>
              <a:rPr lang="zh-TW" altLang="en-US" dirty="0"/>
              <a:t>結果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5D0A96B-085F-4540-AE1E-8ED836B9CEFF}"/>
              </a:ext>
            </a:extLst>
          </p:cNvPr>
          <p:cNvSpPr txBox="1"/>
          <p:nvPr/>
        </p:nvSpPr>
        <p:spPr>
          <a:xfrm>
            <a:off x="2888640" y="136236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原圖像</a:t>
            </a:r>
          </a:p>
        </p:txBody>
      </p:sp>
    </p:spTree>
    <p:extLst>
      <p:ext uri="{BB962C8B-B14F-4D97-AF65-F5344CB8AC3E}">
        <p14:creationId xmlns:p14="http://schemas.microsoft.com/office/powerpoint/2010/main" val="2842157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AFDF0-FE69-4114-B8F3-A879FA77D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F00547C-A4A2-462F-BF60-DC92E2E4E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4995"/>
            <a:ext cx="5132888" cy="367449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B427F90-E6DE-4B0B-8A7C-5AFB3F6C6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914" y="1834995"/>
            <a:ext cx="5132888" cy="367449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887690A-3B7C-49AE-A397-6E04374E1A3E}"/>
              </a:ext>
            </a:extLst>
          </p:cNvPr>
          <p:cNvSpPr txBox="1"/>
          <p:nvPr/>
        </p:nvSpPr>
        <p:spPr>
          <a:xfrm>
            <a:off x="7354914" y="1414901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與取樣框相似區域</a:t>
            </a:r>
            <a:r>
              <a:rPr lang="en-US" altLang="zh-TW" dirty="0"/>
              <a:t>(</a:t>
            </a:r>
            <a:r>
              <a:rPr lang="zh-TW" altLang="en-US" dirty="0"/>
              <a:t>注水點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E20F049-618C-40F7-B07E-88B4F774A6C9}"/>
              </a:ext>
            </a:extLst>
          </p:cNvPr>
          <p:cNvSpPr txBox="1"/>
          <p:nvPr/>
        </p:nvSpPr>
        <p:spPr>
          <a:xfrm>
            <a:off x="2544761" y="1414901"/>
            <a:ext cx="1719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Watershed </a:t>
            </a:r>
            <a:r>
              <a:rPr lang="zh-TW" altLang="en-US" dirty="0"/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975571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808CAD0-982E-4D32-901E-4E286FD73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781" y="1588590"/>
            <a:ext cx="4448608" cy="463084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72F7386-7454-4307-84F7-74CB6EB7D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916" y="1588590"/>
            <a:ext cx="4448607" cy="4630840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0842A891-7C97-4BEB-8463-F033DC2B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725"/>
          </a:xfrm>
        </p:spPr>
        <p:txBody>
          <a:bodyPr/>
          <a:lstStyle/>
          <a:p>
            <a:r>
              <a:rPr lang="zh-TW" altLang="en-US" dirty="0"/>
              <a:t>成果展示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9A77F22-3B4D-4208-BA0E-C2604A23F303}"/>
              </a:ext>
            </a:extLst>
          </p:cNvPr>
          <p:cNvSpPr txBox="1"/>
          <p:nvPr/>
        </p:nvSpPr>
        <p:spPr>
          <a:xfrm>
            <a:off x="8426200" y="1219258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LBP</a:t>
            </a:r>
            <a:r>
              <a:rPr lang="zh-TW" altLang="en-US" dirty="0"/>
              <a:t>結果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1A8AA61-85AE-4D86-9204-BFA37E13900D}"/>
              </a:ext>
            </a:extLst>
          </p:cNvPr>
          <p:cNvSpPr txBox="1"/>
          <p:nvPr/>
        </p:nvSpPr>
        <p:spPr>
          <a:xfrm>
            <a:off x="2888638" y="1219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原圖像</a:t>
            </a:r>
          </a:p>
        </p:txBody>
      </p:sp>
    </p:spTree>
    <p:extLst>
      <p:ext uri="{BB962C8B-B14F-4D97-AF65-F5344CB8AC3E}">
        <p14:creationId xmlns:p14="http://schemas.microsoft.com/office/powerpoint/2010/main" val="1781928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26B5E294-B477-4CEE-9FBF-31751D67A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44844" y="1784232"/>
            <a:ext cx="4310918" cy="448751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0B69A63-9B4A-4969-A4D7-352EC455B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498" y="1784233"/>
            <a:ext cx="4310919" cy="4487511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4731A4A5-51E7-41E0-AEB4-50B0A7C2C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725"/>
          </a:xfrm>
        </p:spPr>
        <p:txBody>
          <a:bodyPr/>
          <a:lstStyle/>
          <a:p>
            <a:r>
              <a:rPr lang="zh-TW" altLang="en-US" dirty="0"/>
              <a:t>成果展示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D88CB53-C377-422A-877F-144DD79B14FB}"/>
              </a:ext>
            </a:extLst>
          </p:cNvPr>
          <p:cNvSpPr txBox="1"/>
          <p:nvPr/>
        </p:nvSpPr>
        <p:spPr>
          <a:xfrm>
            <a:off x="7354914" y="1414901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與取樣框相似區域</a:t>
            </a:r>
            <a:r>
              <a:rPr lang="en-US" altLang="zh-TW" dirty="0"/>
              <a:t>(</a:t>
            </a:r>
            <a:r>
              <a:rPr lang="zh-TW" altLang="en-US" dirty="0"/>
              <a:t>注水點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6EF0F73-952A-4CEB-8067-020F3C560751}"/>
              </a:ext>
            </a:extLst>
          </p:cNvPr>
          <p:cNvSpPr txBox="1"/>
          <p:nvPr/>
        </p:nvSpPr>
        <p:spPr>
          <a:xfrm>
            <a:off x="2544761" y="1414901"/>
            <a:ext cx="1719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Watershed </a:t>
            </a:r>
            <a:r>
              <a:rPr lang="zh-TW" altLang="en-US" dirty="0"/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507198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1724B15-A8F8-425D-A55D-D45D04006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畫面上會有兩個 </a:t>
            </a:r>
            <a:r>
              <a:rPr lang="en-US" altLang="zh-TW" dirty="0"/>
              <a:t>50</a:t>
            </a:r>
            <a:r>
              <a:rPr lang="zh-TW" altLang="en-US" dirty="0"/>
              <a:t>*</a:t>
            </a:r>
            <a:r>
              <a:rPr lang="en-US" altLang="zh-TW" dirty="0"/>
              <a:t>50</a:t>
            </a:r>
            <a:r>
              <a:rPr lang="zh-TW" altLang="en-US" dirty="0"/>
              <a:t> 的選擇框分別為</a:t>
            </a:r>
            <a:r>
              <a:rPr lang="zh-TW" altLang="en-US" dirty="0">
                <a:solidFill>
                  <a:srgbClr val="FF0000"/>
                </a:solidFill>
              </a:rPr>
              <a:t>取樣框</a:t>
            </a:r>
            <a:r>
              <a:rPr lang="zh-TW" altLang="en-US" dirty="0"/>
              <a:t>與</a:t>
            </a:r>
            <a:r>
              <a:rPr lang="zh-TW" altLang="en-US" dirty="0">
                <a:solidFill>
                  <a:srgbClr val="FF0000"/>
                </a:solidFill>
              </a:rPr>
              <a:t>比較框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/>
              <a:t>程式會根據取樣框與比較框內的</a:t>
            </a:r>
            <a:r>
              <a:rPr lang="en-US" altLang="zh-TW" dirty="0"/>
              <a:t>LBP</a:t>
            </a:r>
            <a:r>
              <a:rPr lang="zh-TW" altLang="en-US" dirty="0"/>
              <a:t>特徵進行比較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8AEBFD2-853C-4934-8255-EE6FF231E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特徵比較 </a:t>
            </a:r>
            <a:r>
              <a:rPr lang="en-US" altLang="zh-TW" dirty="0"/>
              <a:t>-</a:t>
            </a:r>
            <a:r>
              <a:rPr lang="zh-TW" altLang="en-US" dirty="0"/>
              <a:t> 需求</a:t>
            </a:r>
          </a:p>
        </p:txBody>
      </p:sp>
    </p:spTree>
    <p:extLst>
      <p:ext uri="{BB962C8B-B14F-4D97-AF65-F5344CB8AC3E}">
        <p14:creationId xmlns:p14="http://schemas.microsoft.com/office/powerpoint/2010/main" val="1670199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1724B15-A8F8-425D-A55D-D45D04006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畫面上會有一選擇框為</a:t>
            </a:r>
            <a:r>
              <a:rPr lang="zh-TW" altLang="en-US" dirty="0">
                <a:solidFill>
                  <a:srgbClr val="FF0000"/>
                </a:solidFill>
              </a:rPr>
              <a:t>取樣框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/>
              <a:t>程式會根據取樣框尋找畫面中相似度較高的位置作為注水點</a:t>
            </a:r>
            <a:endParaRPr lang="en-US" altLang="zh-TW" dirty="0"/>
          </a:p>
          <a:p>
            <a:r>
              <a:rPr lang="zh-TW" altLang="en-US" dirty="0"/>
              <a:t>找到注水點後進行</a:t>
            </a:r>
            <a:r>
              <a:rPr lang="en-US" altLang="zh-TW" dirty="0"/>
              <a:t>Watershed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8AEBFD2-853C-4934-8255-EE6FF231E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LBP </a:t>
            </a:r>
            <a:r>
              <a:rPr lang="zh-TW" altLang="en-US" dirty="0"/>
              <a:t>尋找注水點 需求</a:t>
            </a:r>
          </a:p>
        </p:txBody>
      </p:sp>
    </p:spTree>
    <p:extLst>
      <p:ext uri="{BB962C8B-B14F-4D97-AF65-F5344CB8AC3E}">
        <p14:creationId xmlns:p14="http://schemas.microsoft.com/office/powerpoint/2010/main" val="4246539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B34A18-D072-4EC5-8DB3-DE3850B72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101661"/>
            <a:ext cx="8534400" cy="1276158"/>
          </a:xfrm>
        </p:spPr>
        <p:txBody>
          <a:bodyPr/>
          <a:lstStyle/>
          <a:p>
            <a:r>
              <a:rPr lang="en-US" altLang="zh-TW" dirty="0"/>
              <a:t>Break down</a:t>
            </a:r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2FE56821-7477-4923-8BF6-7012E1A2B490}"/>
              </a:ext>
            </a:extLst>
          </p:cNvPr>
          <p:cNvSpPr/>
          <p:nvPr/>
        </p:nvSpPr>
        <p:spPr>
          <a:xfrm>
            <a:off x="4664344" y="1810239"/>
            <a:ext cx="1057563" cy="5175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主程式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5CACA251-059C-4066-AE2B-D165502961E3}"/>
              </a:ext>
            </a:extLst>
          </p:cNvPr>
          <p:cNvSpPr/>
          <p:nvPr/>
        </p:nvSpPr>
        <p:spPr>
          <a:xfrm>
            <a:off x="2497304" y="3951285"/>
            <a:ext cx="1015993" cy="496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選擇框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48C49609-233F-4EC1-9C05-3CA587825E19}"/>
              </a:ext>
            </a:extLst>
          </p:cNvPr>
          <p:cNvSpPr/>
          <p:nvPr/>
        </p:nvSpPr>
        <p:spPr>
          <a:xfrm>
            <a:off x="8049478" y="2937158"/>
            <a:ext cx="1251538" cy="496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特徵計算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D262806-2A08-4C68-B9D5-69CD2B202C06}"/>
              </a:ext>
            </a:extLst>
          </p:cNvPr>
          <p:cNvSpPr/>
          <p:nvPr/>
        </p:nvSpPr>
        <p:spPr>
          <a:xfrm>
            <a:off x="1948296" y="4994688"/>
            <a:ext cx="1015993" cy="4999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取樣框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220C1A21-9EB3-4D8E-A2B9-35B765FE9EFC}"/>
              </a:ext>
            </a:extLst>
          </p:cNvPr>
          <p:cNvSpPr/>
          <p:nvPr/>
        </p:nvSpPr>
        <p:spPr>
          <a:xfrm>
            <a:off x="3087246" y="4994688"/>
            <a:ext cx="1015993" cy="4999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比較框</a:t>
            </a:r>
            <a:endParaRPr lang="zh-TW" altLang="en-US" dirty="0"/>
          </a:p>
        </p:txBody>
      </p: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ED2AE6A0-9FB4-41AF-80A6-E4A5F8C3B0FD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5400000">
            <a:off x="2457324" y="4446711"/>
            <a:ext cx="546946" cy="54900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480DD380-AD32-4ABF-A76F-7F7EFFC961A2}"/>
              </a:ext>
            </a:extLst>
          </p:cNvPr>
          <p:cNvCxnSpPr>
            <a:stCxn id="5" idx="2"/>
            <a:endCxn id="8" idx="0"/>
          </p:cNvCxnSpPr>
          <p:nvPr/>
        </p:nvCxnSpPr>
        <p:spPr>
          <a:xfrm rot="16200000" flipH="1">
            <a:off x="3026799" y="4426244"/>
            <a:ext cx="546946" cy="58994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id="{D3563625-A680-4CD7-A2CC-62F5B1B387FB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 rot="16200000" flipH="1">
            <a:off x="6629500" y="891410"/>
            <a:ext cx="609373" cy="3482121"/>
          </a:xfrm>
          <a:prstGeom prst="bentConnector3">
            <a:avLst>
              <a:gd name="adj1" fmla="val 5909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A3B27C18-526C-4ADF-A025-7BDCD52F6098}"/>
              </a:ext>
            </a:extLst>
          </p:cNvPr>
          <p:cNvSpPr/>
          <p:nvPr/>
        </p:nvSpPr>
        <p:spPr>
          <a:xfrm>
            <a:off x="5375561" y="4091707"/>
            <a:ext cx="1136072" cy="4999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LBP</a:t>
            </a:r>
            <a:r>
              <a:rPr lang="zh-TW" altLang="en-US" dirty="0"/>
              <a:t>計算</a:t>
            </a:r>
            <a:endParaRPr lang="en-US" altLang="zh-TW" dirty="0"/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A50B0C00-216E-4F8C-96A8-3BB41C81A38C}"/>
              </a:ext>
            </a:extLst>
          </p:cNvPr>
          <p:cNvSpPr/>
          <p:nvPr/>
        </p:nvSpPr>
        <p:spPr>
          <a:xfrm>
            <a:off x="8513603" y="4091707"/>
            <a:ext cx="1251538" cy="4999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特徵比較</a:t>
            </a:r>
          </a:p>
        </p:txBody>
      </p:sp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id="{E379B2EF-7203-4752-8F41-F7B140ADFF98}"/>
              </a:ext>
            </a:extLst>
          </p:cNvPr>
          <p:cNvCxnSpPr>
            <a:cxnSpLocks/>
            <a:stCxn id="6" idx="2"/>
            <a:endCxn id="31" idx="0"/>
          </p:cNvCxnSpPr>
          <p:nvPr/>
        </p:nvCxnSpPr>
        <p:spPr>
          <a:xfrm rot="5400000">
            <a:off x="6980376" y="2396836"/>
            <a:ext cx="658092" cy="273165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接點: 肘形 36">
            <a:extLst>
              <a:ext uri="{FF2B5EF4-FFF2-40B4-BE49-F238E27FC236}">
                <a16:creationId xmlns:a16="http://schemas.microsoft.com/office/drawing/2014/main" id="{EFCB152F-B719-4B72-942E-A6A69E1A4661}"/>
              </a:ext>
            </a:extLst>
          </p:cNvPr>
          <p:cNvCxnSpPr>
            <a:cxnSpLocks/>
            <a:stCxn id="6" idx="2"/>
            <a:endCxn id="32" idx="0"/>
          </p:cNvCxnSpPr>
          <p:nvPr/>
        </p:nvCxnSpPr>
        <p:spPr>
          <a:xfrm rot="16200000" flipH="1">
            <a:off x="8578263" y="3530598"/>
            <a:ext cx="658092" cy="46412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36C40655-117A-46C9-8245-7127736F99F5}"/>
              </a:ext>
            </a:extLst>
          </p:cNvPr>
          <p:cNvSpPr/>
          <p:nvPr/>
        </p:nvSpPr>
        <p:spPr>
          <a:xfrm>
            <a:off x="7698486" y="4983143"/>
            <a:ext cx="1376215" cy="4999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標準差計算</a:t>
            </a:r>
          </a:p>
        </p:txBody>
      </p:sp>
      <p:sp>
        <p:nvSpPr>
          <p:cNvPr id="51" name="矩形: 圓角 50">
            <a:extLst>
              <a:ext uri="{FF2B5EF4-FFF2-40B4-BE49-F238E27FC236}">
                <a16:creationId xmlns:a16="http://schemas.microsoft.com/office/drawing/2014/main" id="{15506EE7-6C54-4FC6-A02A-0B7D73B31B55}"/>
              </a:ext>
            </a:extLst>
          </p:cNvPr>
          <p:cNvSpPr/>
          <p:nvPr/>
        </p:nvSpPr>
        <p:spPr>
          <a:xfrm>
            <a:off x="9367985" y="4983143"/>
            <a:ext cx="1376215" cy="4999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直方圖計算</a:t>
            </a:r>
          </a:p>
        </p:txBody>
      </p:sp>
      <p:cxnSp>
        <p:nvCxnSpPr>
          <p:cNvPr id="55" name="接點: 肘形 54">
            <a:extLst>
              <a:ext uri="{FF2B5EF4-FFF2-40B4-BE49-F238E27FC236}">
                <a16:creationId xmlns:a16="http://schemas.microsoft.com/office/drawing/2014/main" id="{85A54A4D-0E30-48BB-A6B5-912937A7C0A5}"/>
              </a:ext>
            </a:extLst>
          </p:cNvPr>
          <p:cNvCxnSpPr>
            <a:stCxn id="32" idx="2"/>
            <a:endCxn id="48" idx="0"/>
          </p:cNvCxnSpPr>
          <p:nvPr/>
        </p:nvCxnSpPr>
        <p:spPr>
          <a:xfrm rot="5400000">
            <a:off x="8567227" y="4410998"/>
            <a:ext cx="391512" cy="75277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接點: 肘形 56">
            <a:extLst>
              <a:ext uri="{FF2B5EF4-FFF2-40B4-BE49-F238E27FC236}">
                <a16:creationId xmlns:a16="http://schemas.microsoft.com/office/drawing/2014/main" id="{774124EA-A70C-4765-A077-BD96E8C209F2}"/>
              </a:ext>
            </a:extLst>
          </p:cNvPr>
          <p:cNvCxnSpPr>
            <a:stCxn id="32" idx="2"/>
            <a:endCxn id="51" idx="0"/>
          </p:cNvCxnSpPr>
          <p:nvPr/>
        </p:nvCxnSpPr>
        <p:spPr>
          <a:xfrm rot="16200000" flipH="1">
            <a:off x="9401976" y="4329026"/>
            <a:ext cx="391512" cy="9167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F616D2DF-8B5A-465F-B2F6-FFCF0E8F8A10}"/>
              </a:ext>
            </a:extLst>
          </p:cNvPr>
          <p:cNvSpPr/>
          <p:nvPr/>
        </p:nvSpPr>
        <p:spPr>
          <a:xfrm>
            <a:off x="4180602" y="4983143"/>
            <a:ext cx="1706381" cy="4999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手刻 </a:t>
            </a:r>
            <a:r>
              <a:rPr lang="en-US" altLang="zh-TW" dirty="0"/>
              <a:t>LBP</a:t>
            </a:r>
          </a:p>
          <a:p>
            <a:pPr algn="ctr"/>
            <a:r>
              <a:rPr lang="en-US" altLang="zh-TW" dirty="0"/>
              <a:t>(open source)</a:t>
            </a:r>
            <a:endParaRPr lang="zh-TW" altLang="en-US" dirty="0"/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7217D30A-79F7-43F8-AEA6-5F5C3A1AB675}"/>
              </a:ext>
            </a:extLst>
          </p:cNvPr>
          <p:cNvSpPr/>
          <p:nvPr/>
        </p:nvSpPr>
        <p:spPr>
          <a:xfrm>
            <a:off x="6156029" y="4983143"/>
            <a:ext cx="1376215" cy="499924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Scikit</a:t>
            </a:r>
            <a:r>
              <a:rPr lang="en-US" altLang="zh-TW" dirty="0"/>
              <a:t>-learn</a:t>
            </a:r>
          </a:p>
          <a:p>
            <a:pPr algn="ctr"/>
            <a:r>
              <a:rPr lang="en-US" altLang="zh-TW" dirty="0" err="1"/>
              <a:t>lbp</a:t>
            </a:r>
            <a:endParaRPr lang="zh-TW" altLang="en-US" dirty="0"/>
          </a:p>
        </p:txBody>
      </p:sp>
      <p:cxnSp>
        <p:nvCxnSpPr>
          <p:cNvPr id="67" name="接點: 肘形 66">
            <a:extLst>
              <a:ext uri="{FF2B5EF4-FFF2-40B4-BE49-F238E27FC236}">
                <a16:creationId xmlns:a16="http://schemas.microsoft.com/office/drawing/2014/main" id="{B7736EF9-4A66-4DEE-845B-3984F55F77CA}"/>
              </a:ext>
            </a:extLst>
          </p:cNvPr>
          <p:cNvCxnSpPr>
            <a:cxnSpLocks/>
            <a:stCxn id="31" idx="2"/>
            <a:endCxn id="65" idx="0"/>
          </p:cNvCxnSpPr>
          <p:nvPr/>
        </p:nvCxnSpPr>
        <p:spPr>
          <a:xfrm rot="16200000" flipH="1">
            <a:off x="6198111" y="4337117"/>
            <a:ext cx="391512" cy="90054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接點: 肘形 75">
            <a:extLst>
              <a:ext uri="{FF2B5EF4-FFF2-40B4-BE49-F238E27FC236}">
                <a16:creationId xmlns:a16="http://schemas.microsoft.com/office/drawing/2014/main" id="{23C397FD-1856-43FC-A56B-642F6416F038}"/>
              </a:ext>
            </a:extLst>
          </p:cNvPr>
          <p:cNvCxnSpPr>
            <a:stCxn id="31" idx="2"/>
            <a:endCxn id="64" idx="0"/>
          </p:cNvCxnSpPr>
          <p:nvPr/>
        </p:nvCxnSpPr>
        <p:spPr>
          <a:xfrm rot="5400000">
            <a:off x="5292939" y="4332485"/>
            <a:ext cx="391512" cy="90980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D76B98FF-7B44-43D7-A4E3-8608AB46AE0D}"/>
              </a:ext>
            </a:extLst>
          </p:cNvPr>
          <p:cNvSpPr/>
          <p:nvPr/>
        </p:nvSpPr>
        <p:spPr>
          <a:xfrm>
            <a:off x="10808838" y="4091707"/>
            <a:ext cx="1251538" cy="4999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特徵掃描</a:t>
            </a:r>
          </a:p>
        </p:txBody>
      </p: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8F12077A-BDF5-4632-B07C-776239318E27}"/>
              </a:ext>
            </a:extLst>
          </p:cNvPr>
          <p:cNvCxnSpPr>
            <a:stCxn id="6" idx="2"/>
            <a:endCxn id="30" idx="0"/>
          </p:cNvCxnSpPr>
          <p:nvPr/>
        </p:nvCxnSpPr>
        <p:spPr>
          <a:xfrm rot="16200000" flipH="1">
            <a:off x="9725881" y="2382981"/>
            <a:ext cx="658092" cy="275936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3BE3E14E-A589-4056-B92E-43C025CE914D}"/>
              </a:ext>
            </a:extLst>
          </p:cNvPr>
          <p:cNvSpPr/>
          <p:nvPr/>
        </p:nvSpPr>
        <p:spPr>
          <a:xfrm>
            <a:off x="421418" y="3951284"/>
            <a:ext cx="1214592" cy="496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圖像切割</a:t>
            </a:r>
          </a:p>
        </p:txBody>
      </p:sp>
      <p:cxnSp>
        <p:nvCxnSpPr>
          <p:cNvPr id="21" name="接點: 肘形 20">
            <a:extLst>
              <a:ext uri="{FF2B5EF4-FFF2-40B4-BE49-F238E27FC236}">
                <a16:creationId xmlns:a16="http://schemas.microsoft.com/office/drawing/2014/main" id="{2FD07AAB-2C01-4CBA-809B-2C5ED55F9153}"/>
              </a:ext>
            </a:extLst>
          </p:cNvPr>
          <p:cNvCxnSpPr>
            <a:stCxn id="3" idx="2"/>
            <a:endCxn id="36" idx="0"/>
          </p:cNvCxnSpPr>
          <p:nvPr/>
        </p:nvCxnSpPr>
        <p:spPr>
          <a:xfrm rot="5400000">
            <a:off x="2299171" y="1057328"/>
            <a:ext cx="1623499" cy="4164412"/>
          </a:xfrm>
          <a:prstGeom prst="bentConnector3">
            <a:avLst>
              <a:gd name="adj1" fmla="val 2212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A4007E98-674E-49B6-9D33-3E986363F3B4}"/>
              </a:ext>
            </a:extLst>
          </p:cNvPr>
          <p:cNvSpPr/>
          <p:nvPr/>
        </p:nvSpPr>
        <p:spPr>
          <a:xfrm>
            <a:off x="394278" y="4983143"/>
            <a:ext cx="1268872" cy="4999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Watershed</a:t>
            </a:r>
            <a:endParaRPr lang="zh-TW" altLang="en-US" dirty="0"/>
          </a:p>
        </p:txBody>
      </p:sp>
      <p:cxnSp>
        <p:nvCxnSpPr>
          <p:cNvPr id="41" name="接點: 肘形 40">
            <a:extLst>
              <a:ext uri="{FF2B5EF4-FFF2-40B4-BE49-F238E27FC236}">
                <a16:creationId xmlns:a16="http://schemas.microsoft.com/office/drawing/2014/main" id="{709B508B-2322-45BF-B2C8-0F584C41A519}"/>
              </a:ext>
            </a:extLst>
          </p:cNvPr>
          <p:cNvCxnSpPr>
            <a:stCxn id="3" idx="2"/>
            <a:endCxn id="5" idx="0"/>
          </p:cNvCxnSpPr>
          <p:nvPr/>
        </p:nvCxnSpPr>
        <p:spPr>
          <a:xfrm rot="5400000">
            <a:off x="3287464" y="2045623"/>
            <a:ext cx="1623500" cy="2187825"/>
          </a:xfrm>
          <a:prstGeom prst="bentConnector3">
            <a:avLst>
              <a:gd name="adj1" fmla="val 2212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D34A618B-D9DB-4860-8DF6-3055A99130F8}"/>
              </a:ext>
            </a:extLst>
          </p:cNvPr>
          <p:cNvCxnSpPr>
            <a:stCxn id="36" idx="2"/>
            <a:endCxn id="40" idx="0"/>
          </p:cNvCxnSpPr>
          <p:nvPr/>
        </p:nvCxnSpPr>
        <p:spPr>
          <a:xfrm>
            <a:off x="1028714" y="4447741"/>
            <a:ext cx="0" cy="5354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370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823481-71FB-48B0-B8AE-50798D1B1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特徵比較流程圖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8CC5BBEF-2B4B-4585-91EF-0B7A3A942199}"/>
              </a:ext>
            </a:extLst>
          </p:cNvPr>
          <p:cNvSpPr/>
          <p:nvPr/>
        </p:nvSpPr>
        <p:spPr>
          <a:xfrm>
            <a:off x="646545" y="3343564"/>
            <a:ext cx="1006764" cy="60036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程式開始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F10302D-16CC-4416-845B-881F54AEC4A8}"/>
              </a:ext>
            </a:extLst>
          </p:cNvPr>
          <p:cNvSpPr/>
          <p:nvPr/>
        </p:nvSpPr>
        <p:spPr>
          <a:xfrm>
            <a:off x="2544617" y="3335906"/>
            <a:ext cx="1209964" cy="6003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LBP</a:t>
            </a:r>
            <a:r>
              <a:rPr lang="zh-TW" altLang="en-US" dirty="0"/>
              <a:t>計算</a:t>
            </a:r>
            <a:endParaRPr lang="en-US" altLang="zh-TW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F11F08B-E3D8-4700-8500-1EAB76E65B07}"/>
              </a:ext>
            </a:extLst>
          </p:cNvPr>
          <p:cNvCxnSpPr>
            <a:stCxn id="4" idx="6"/>
            <a:endCxn id="5" idx="1"/>
          </p:cNvCxnSpPr>
          <p:nvPr/>
        </p:nvCxnSpPr>
        <p:spPr>
          <a:xfrm flipV="1">
            <a:off x="1653309" y="3636088"/>
            <a:ext cx="891308" cy="7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095D0D40-CE9E-49A0-8CC0-969812CB6307}"/>
              </a:ext>
            </a:extLst>
          </p:cNvPr>
          <p:cNvSpPr txBox="1"/>
          <p:nvPr/>
        </p:nvSpPr>
        <p:spPr>
          <a:xfrm>
            <a:off x="1383145" y="1979880"/>
            <a:ext cx="1431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輸入</a:t>
            </a:r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原始圖片</a:t>
            </a: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1984EEAB-D97B-420B-A670-2B1CBE4457A7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 flipV="1">
            <a:off x="3754581" y="3612891"/>
            <a:ext cx="974435" cy="23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713DFCA-996B-40B9-A0AA-B296EE1FE9E6}"/>
              </a:ext>
            </a:extLst>
          </p:cNvPr>
          <p:cNvSpPr txBox="1"/>
          <p:nvPr/>
        </p:nvSpPr>
        <p:spPr>
          <a:xfrm>
            <a:off x="3625271" y="1979880"/>
            <a:ext cx="1722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輸出</a:t>
            </a:r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LBP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圖片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EEFE5DD-0286-468C-A0C5-C982B267760C}"/>
              </a:ext>
            </a:extLst>
          </p:cNvPr>
          <p:cNvSpPr/>
          <p:nvPr/>
        </p:nvSpPr>
        <p:spPr>
          <a:xfrm>
            <a:off x="4729016" y="3312709"/>
            <a:ext cx="1209964" cy="6003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選擇取樣框位置</a:t>
            </a:r>
            <a:endParaRPr lang="en-US" altLang="zh-TW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63A3E50-490B-41A2-8F08-0A1C1D5642D2}"/>
              </a:ext>
            </a:extLst>
          </p:cNvPr>
          <p:cNvSpPr/>
          <p:nvPr/>
        </p:nvSpPr>
        <p:spPr>
          <a:xfrm>
            <a:off x="6340763" y="3320364"/>
            <a:ext cx="1209964" cy="585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選擇比較框位置</a:t>
            </a:r>
            <a:endParaRPr lang="en-US" altLang="zh-TW" dirty="0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8C0453E8-2F76-47E5-B2AD-E3ABA7E2ED1E}"/>
              </a:ext>
            </a:extLst>
          </p:cNvPr>
          <p:cNvCxnSpPr>
            <a:stCxn id="16" idx="3"/>
            <a:endCxn id="23" idx="1"/>
          </p:cNvCxnSpPr>
          <p:nvPr/>
        </p:nvCxnSpPr>
        <p:spPr>
          <a:xfrm flipV="1">
            <a:off x="5938980" y="3612890"/>
            <a:ext cx="4017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2BFA7015-A092-4046-8130-30BE18F2B7E5}"/>
              </a:ext>
            </a:extLst>
          </p:cNvPr>
          <p:cNvSpPr/>
          <p:nvPr/>
        </p:nvSpPr>
        <p:spPr>
          <a:xfrm>
            <a:off x="7952510" y="3252889"/>
            <a:ext cx="1819562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計算兩個選擇框內容的直方圖</a:t>
            </a:r>
            <a:endParaRPr lang="en-US" altLang="zh-TW" dirty="0"/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5AE62A40-1F2E-48F7-973B-0A7EA707F98B}"/>
              </a:ext>
            </a:extLst>
          </p:cNvPr>
          <p:cNvCxnSpPr>
            <a:cxnSpLocks/>
            <a:stCxn id="23" idx="3"/>
            <a:endCxn id="27" idx="1"/>
          </p:cNvCxnSpPr>
          <p:nvPr/>
        </p:nvCxnSpPr>
        <p:spPr>
          <a:xfrm flipV="1">
            <a:off x="7550727" y="3612889"/>
            <a:ext cx="4017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7E8A1AD5-81EF-477E-A09B-A9A4450B2472}"/>
              </a:ext>
            </a:extLst>
          </p:cNvPr>
          <p:cNvSpPr/>
          <p:nvPr/>
        </p:nvSpPr>
        <p:spPr>
          <a:xfrm>
            <a:off x="10097655" y="3330853"/>
            <a:ext cx="1687947" cy="585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計算兩個直方圖的標準差值</a:t>
            </a:r>
            <a:endParaRPr lang="en-US" altLang="zh-TW" dirty="0"/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63594AC1-2568-4FB1-A717-E18D46002B36}"/>
              </a:ext>
            </a:extLst>
          </p:cNvPr>
          <p:cNvCxnSpPr>
            <a:cxnSpLocks/>
            <a:stCxn id="27" idx="3"/>
            <a:endCxn id="49" idx="1"/>
          </p:cNvCxnSpPr>
          <p:nvPr/>
        </p:nvCxnSpPr>
        <p:spPr>
          <a:xfrm>
            <a:off x="9772072" y="3612889"/>
            <a:ext cx="325583" cy="10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79BF5F67-D5CB-48C7-BBD5-D1FA7D1F7380}"/>
              </a:ext>
            </a:extLst>
          </p:cNvPr>
          <p:cNvSpPr/>
          <p:nvPr/>
        </p:nvSpPr>
        <p:spPr>
          <a:xfrm>
            <a:off x="10232735" y="4404053"/>
            <a:ext cx="1417786" cy="585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計算相似度</a:t>
            </a:r>
            <a:endParaRPr lang="en-US" altLang="zh-TW" dirty="0"/>
          </a:p>
        </p:txBody>
      </p: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96572A47-7B4C-4D55-9D75-CFC9857B7966}"/>
              </a:ext>
            </a:extLst>
          </p:cNvPr>
          <p:cNvCxnSpPr>
            <a:stCxn id="49" idx="2"/>
            <a:endCxn id="52" idx="0"/>
          </p:cNvCxnSpPr>
          <p:nvPr/>
        </p:nvCxnSpPr>
        <p:spPr>
          <a:xfrm flipH="1">
            <a:off x="10941628" y="3915904"/>
            <a:ext cx="1" cy="488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接點: 肘形 55">
            <a:extLst>
              <a:ext uri="{FF2B5EF4-FFF2-40B4-BE49-F238E27FC236}">
                <a16:creationId xmlns:a16="http://schemas.microsoft.com/office/drawing/2014/main" id="{D472DBBF-4D00-4307-AE20-100B776BB9D7}"/>
              </a:ext>
            </a:extLst>
          </p:cNvPr>
          <p:cNvCxnSpPr>
            <a:cxnSpLocks/>
            <a:stCxn id="52" idx="1"/>
            <a:endCxn id="16" idx="1"/>
          </p:cNvCxnSpPr>
          <p:nvPr/>
        </p:nvCxnSpPr>
        <p:spPr>
          <a:xfrm rot="10800000">
            <a:off x="4729017" y="3612891"/>
            <a:ext cx="5503719" cy="1083688"/>
          </a:xfrm>
          <a:prstGeom prst="bentConnector3">
            <a:avLst>
              <a:gd name="adj1" fmla="val 1041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圖片 64">
            <a:extLst>
              <a:ext uri="{FF2B5EF4-FFF2-40B4-BE49-F238E27FC236}">
                <a16:creationId xmlns:a16="http://schemas.microsoft.com/office/drawing/2014/main" id="{EB4B589C-7350-4FB4-BA2A-D6FFC6D38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815" y="2333330"/>
            <a:ext cx="1209965" cy="910509"/>
          </a:xfrm>
          <a:prstGeom prst="rect">
            <a:avLst/>
          </a:prstGeom>
        </p:spPr>
      </p:pic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2035AEB1-1809-4577-9018-43E50112EDFB}"/>
              </a:ext>
            </a:extLst>
          </p:cNvPr>
          <p:cNvCxnSpPr>
            <a:stCxn id="65" idx="2"/>
          </p:cNvCxnSpPr>
          <p:nvPr/>
        </p:nvCxnSpPr>
        <p:spPr>
          <a:xfrm flipH="1">
            <a:off x="4241797" y="3243839"/>
            <a:ext cx="1" cy="36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圖片 68">
            <a:extLst>
              <a:ext uri="{FF2B5EF4-FFF2-40B4-BE49-F238E27FC236}">
                <a16:creationId xmlns:a16="http://schemas.microsoft.com/office/drawing/2014/main" id="{58852A1F-2728-42B3-9D3E-B007807B3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468" y="2322760"/>
            <a:ext cx="1210990" cy="906224"/>
          </a:xfrm>
          <a:prstGeom prst="rect">
            <a:avLst/>
          </a:prstGeom>
        </p:spPr>
      </p:pic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D5147475-12D3-497B-BCFE-CDF2CA373A93}"/>
              </a:ext>
            </a:extLst>
          </p:cNvPr>
          <p:cNvCxnSpPr>
            <a:cxnSpLocks/>
            <a:stCxn id="69" idx="2"/>
          </p:cNvCxnSpPr>
          <p:nvPr/>
        </p:nvCxnSpPr>
        <p:spPr>
          <a:xfrm>
            <a:off x="2098963" y="3228984"/>
            <a:ext cx="0" cy="407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239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7E7D69-2C11-4636-BF08-85435737E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成果展示</a:t>
            </a:r>
          </a:p>
        </p:txBody>
      </p:sp>
      <p:pic>
        <p:nvPicPr>
          <p:cNvPr id="3" name="螢幕錄製 2">
            <a:hlinkClick r:id="" action="ppaction://media"/>
            <a:extLst>
              <a:ext uri="{FF2B5EF4-FFF2-40B4-BE49-F238E27FC236}">
                <a16:creationId xmlns:a16="http://schemas.microsoft.com/office/drawing/2014/main" id="{90C63AC4-1518-4F7A-9A97-9EEAEC87AB2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053.952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000" y="1346864"/>
            <a:ext cx="1143000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4A4D9F-CF87-4CC3-969B-E5981128E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問題紀錄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58B6BE6-B29A-4AE6-89C3-BD7A617DF130}"/>
              </a:ext>
            </a:extLst>
          </p:cNvPr>
          <p:cNvSpPr txBox="1"/>
          <p:nvPr/>
        </p:nvSpPr>
        <p:spPr>
          <a:xfrm>
            <a:off x="930564" y="1237673"/>
            <a:ext cx="445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Scikit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-learn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輸出的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LBP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結果與預期不符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1BE2B92-AEAB-4F95-A045-43EE374C3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836" y="2432854"/>
            <a:ext cx="4072626" cy="30426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A7803F5-6A37-4357-A2CE-2D2B8F218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564" y="2410779"/>
            <a:ext cx="4072627" cy="306468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6936E7A-0550-44F9-9285-E0D43BD819C8}"/>
              </a:ext>
            </a:extLst>
          </p:cNvPr>
          <p:cNvSpPr/>
          <p:nvPr/>
        </p:nvSpPr>
        <p:spPr>
          <a:xfrm>
            <a:off x="2412879" y="204144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預期結果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FD6AA3B-4C8A-4FFE-B9FE-C2997074D34D}"/>
              </a:ext>
            </a:extLst>
          </p:cNvPr>
          <p:cNvSpPr/>
          <p:nvPr/>
        </p:nvSpPr>
        <p:spPr>
          <a:xfrm>
            <a:off x="7816151" y="206352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輸出結果</a:t>
            </a:r>
          </a:p>
        </p:txBody>
      </p:sp>
    </p:spTree>
    <p:extLst>
      <p:ext uri="{BB962C8B-B14F-4D97-AF65-F5344CB8AC3E}">
        <p14:creationId xmlns:p14="http://schemas.microsoft.com/office/powerpoint/2010/main" val="2146293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C8CDDA-F3B7-4305-8802-952FDC881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4D8A610-6A91-4208-94B5-BCB9DAF479C2}"/>
              </a:ext>
            </a:extLst>
          </p:cNvPr>
          <p:cNvSpPr txBox="1"/>
          <p:nvPr/>
        </p:nvSpPr>
        <p:spPr>
          <a:xfrm>
            <a:off x="853307" y="1262149"/>
            <a:ext cx="9990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LBP</a:t>
            </a:r>
            <a:r>
              <a:rPr lang="zh-TW" altLang="en-US" dirty="0"/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原始碼來源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hlinkClick r:id="rId2"/>
              </a:rPr>
              <a:t>Implement Local Binary Pattern Descriptor from scratch (fairyonice.github.io)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3897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823481-71FB-48B0-B8AE-50798D1B1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特徵比較流程圖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8CC5BBEF-2B4B-4585-91EF-0B7A3A942199}"/>
              </a:ext>
            </a:extLst>
          </p:cNvPr>
          <p:cNvSpPr/>
          <p:nvPr/>
        </p:nvSpPr>
        <p:spPr>
          <a:xfrm>
            <a:off x="646545" y="3343564"/>
            <a:ext cx="1006764" cy="60036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程式開始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F10302D-16CC-4416-845B-881F54AEC4A8}"/>
              </a:ext>
            </a:extLst>
          </p:cNvPr>
          <p:cNvSpPr/>
          <p:nvPr/>
        </p:nvSpPr>
        <p:spPr>
          <a:xfrm>
            <a:off x="2544617" y="3335906"/>
            <a:ext cx="1209964" cy="6003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LBP</a:t>
            </a:r>
            <a:r>
              <a:rPr lang="zh-TW" altLang="en-US" dirty="0"/>
              <a:t>計算</a:t>
            </a:r>
            <a:endParaRPr lang="en-US" altLang="zh-TW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F11F08B-E3D8-4700-8500-1EAB76E65B07}"/>
              </a:ext>
            </a:extLst>
          </p:cNvPr>
          <p:cNvCxnSpPr>
            <a:stCxn id="4" idx="6"/>
            <a:endCxn id="5" idx="1"/>
          </p:cNvCxnSpPr>
          <p:nvPr/>
        </p:nvCxnSpPr>
        <p:spPr>
          <a:xfrm flipV="1">
            <a:off x="1653309" y="3636088"/>
            <a:ext cx="891308" cy="7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095D0D40-CE9E-49A0-8CC0-969812CB6307}"/>
              </a:ext>
            </a:extLst>
          </p:cNvPr>
          <p:cNvSpPr txBox="1"/>
          <p:nvPr/>
        </p:nvSpPr>
        <p:spPr>
          <a:xfrm>
            <a:off x="1383145" y="1979880"/>
            <a:ext cx="1431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輸入</a:t>
            </a:r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原始圖片</a:t>
            </a: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1984EEAB-D97B-420B-A670-2B1CBE4457A7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 flipV="1">
            <a:off x="3754581" y="3612891"/>
            <a:ext cx="974435" cy="23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713DFCA-996B-40B9-A0AA-B296EE1FE9E6}"/>
              </a:ext>
            </a:extLst>
          </p:cNvPr>
          <p:cNvSpPr txBox="1"/>
          <p:nvPr/>
        </p:nvSpPr>
        <p:spPr>
          <a:xfrm>
            <a:off x="3070344" y="1972960"/>
            <a:ext cx="1722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輸出</a:t>
            </a:r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LBP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圖片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EEFE5DD-0286-468C-A0C5-C982B267760C}"/>
              </a:ext>
            </a:extLst>
          </p:cNvPr>
          <p:cNvSpPr/>
          <p:nvPr/>
        </p:nvSpPr>
        <p:spPr>
          <a:xfrm>
            <a:off x="4729016" y="3312709"/>
            <a:ext cx="1209964" cy="6003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選擇取樣框位置</a:t>
            </a:r>
            <a:endParaRPr lang="en-US" altLang="zh-TW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63A3E50-490B-41A2-8F08-0A1C1D5642D2}"/>
              </a:ext>
            </a:extLst>
          </p:cNvPr>
          <p:cNvSpPr/>
          <p:nvPr/>
        </p:nvSpPr>
        <p:spPr>
          <a:xfrm>
            <a:off x="6340763" y="3320364"/>
            <a:ext cx="1476666" cy="5927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對整張圖片進行掃描</a:t>
            </a:r>
            <a:endParaRPr lang="en-US" altLang="zh-TW" dirty="0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8C0453E8-2F76-47E5-B2AD-E3ABA7E2ED1E}"/>
              </a:ext>
            </a:extLst>
          </p:cNvPr>
          <p:cNvCxnSpPr>
            <a:cxnSpLocks/>
            <a:stCxn id="16" idx="3"/>
            <a:endCxn id="23" idx="1"/>
          </p:cNvCxnSpPr>
          <p:nvPr/>
        </p:nvCxnSpPr>
        <p:spPr>
          <a:xfrm>
            <a:off x="5938980" y="3612891"/>
            <a:ext cx="401783" cy="3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2BFA7015-A092-4046-8130-30BE18F2B7E5}"/>
              </a:ext>
            </a:extLst>
          </p:cNvPr>
          <p:cNvSpPr/>
          <p:nvPr/>
        </p:nvSpPr>
        <p:spPr>
          <a:xfrm>
            <a:off x="8105483" y="3323523"/>
            <a:ext cx="1818409" cy="5850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紀錄與取樣框相似度較高的區塊</a:t>
            </a:r>
            <a:endParaRPr lang="en-US" altLang="zh-TW" dirty="0"/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5AE62A40-1F2E-48F7-973B-0A7EA707F98B}"/>
              </a:ext>
            </a:extLst>
          </p:cNvPr>
          <p:cNvCxnSpPr>
            <a:cxnSpLocks/>
            <a:stCxn id="23" idx="3"/>
            <a:endCxn id="27" idx="1"/>
          </p:cNvCxnSpPr>
          <p:nvPr/>
        </p:nvCxnSpPr>
        <p:spPr>
          <a:xfrm flipV="1">
            <a:off x="7817429" y="3616049"/>
            <a:ext cx="288054" cy="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7E8A1AD5-81EF-477E-A09B-A9A4450B2472}"/>
              </a:ext>
            </a:extLst>
          </p:cNvPr>
          <p:cNvSpPr/>
          <p:nvPr/>
        </p:nvSpPr>
        <p:spPr>
          <a:xfrm>
            <a:off x="10097655" y="3330853"/>
            <a:ext cx="1687947" cy="585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將紀錄的區塊設為注水點</a:t>
            </a:r>
            <a:endParaRPr lang="en-US" altLang="zh-TW" dirty="0"/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63594AC1-2568-4FB1-A717-E18D46002B36}"/>
              </a:ext>
            </a:extLst>
          </p:cNvPr>
          <p:cNvCxnSpPr>
            <a:cxnSpLocks/>
            <a:stCxn id="27" idx="3"/>
            <a:endCxn id="49" idx="1"/>
          </p:cNvCxnSpPr>
          <p:nvPr/>
        </p:nvCxnSpPr>
        <p:spPr>
          <a:xfrm>
            <a:off x="9923892" y="3616049"/>
            <a:ext cx="173763" cy="7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79BF5F67-D5CB-48C7-BBD5-D1FA7D1F7380}"/>
              </a:ext>
            </a:extLst>
          </p:cNvPr>
          <p:cNvSpPr/>
          <p:nvPr/>
        </p:nvSpPr>
        <p:spPr>
          <a:xfrm>
            <a:off x="10232735" y="4404053"/>
            <a:ext cx="1417786" cy="585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進行</a:t>
            </a:r>
            <a:r>
              <a:rPr lang="en-US" altLang="zh-TW" dirty="0"/>
              <a:t>Watershed</a:t>
            </a:r>
          </a:p>
        </p:txBody>
      </p: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96572A47-7B4C-4D55-9D75-CFC9857B7966}"/>
              </a:ext>
            </a:extLst>
          </p:cNvPr>
          <p:cNvCxnSpPr>
            <a:stCxn id="49" idx="2"/>
            <a:endCxn id="52" idx="0"/>
          </p:cNvCxnSpPr>
          <p:nvPr/>
        </p:nvCxnSpPr>
        <p:spPr>
          <a:xfrm flipH="1">
            <a:off x="10941628" y="3915904"/>
            <a:ext cx="1" cy="488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接點: 肘形 55">
            <a:extLst>
              <a:ext uri="{FF2B5EF4-FFF2-40B4-BE49-F238E27FC236}">
                <a16:creationId xmlns:a16="http://schemas.microsoft.com/office/drawing/2014/main" id="{D472DBBF-4D00-4307-AE20-100B776BB9D7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>
            <a:off x="7259783" y="4696579"/>
            <a:ext cx="2972953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2035AEB1-1809-4577-9018-43E50112EDFB}"/>
              </a:ext>
            </a:extLst>
          </p:cNvPr>
          <p:cNvCxnSpPr>
            <a:cxnSpLocks/>
          </p:cNvCxnSpPr>
          <p:nvPr/>
        </p:nvCxnSpPr>
        <p:spPr>
          <a:xfrm flipH="1">
            <a:off x="3917373" y="3252239"/>
            <a:ext cx="1" cy="36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D5147475-12D3-497B-BCFE-CDF2CA373A93}"/>
              </a:ext>
            </a:extLst>
          </p:cNvPr>
          <p:cNvCxnSpPr>
            <a:cxnSpLocks/>
          </p:cNvCxnSpPr>
          <p:nvPr/>
        </p:nvCxnSpPr>
        <p:spPr>
          <a:xfrm>
            <a:off x="2098963" y="3228984"/>
            <a:ext cx="0" cy="407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圖片 44">
            <a:extLst>
              <a:ext uri="{FF2B5EF4-FFF2-40B4-BE49-F238E27FC236}">
                <a16:creationId xmlns:a16="http://schemas.microsoft.com/office/drawing/2014/main" id="{ED42FB88-5A0B-4F04-B09D-55337BFDE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879" y="4106419"/>
            <a:ext cx="1576903" cy="1180317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7E419C20-A93B-487D-B4D4-704336B62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994" y="2418481"/>
            <a:ext cx="1167938" cy="7644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AA300ECF-BF93-4268-AA1B-7EEC3FCA7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2219" y="2266354"/>
            <a:ext cx="1268775" cy="949682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48081838-6DDF-402B-8A53-DC8EB8317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2987" y="2280737"/>
            <a:ext cx="1268771" cy="94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3818"/>
      </p:ext>
    </p:extLst>
  </p:cSld>
  <p:clrMapOvr>
    <a:masterClrMapping/>
  </p:clrMapOvr>
</p:sld>
</file>

<file path=ppt/theme/theme1.xml><?xml version="1.0" encoding="utf-8"?>
<a:theme xmlns:a="http://schemas.openxmlformats.org/drawingml/2006/main" name="gslab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slab" id="{0DD56E44-9ECC-42A8-8300-BBCA5C2465C4}" vid="{8C33493D-4914-468E-A9B1-B41F3C92EF13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gslab</Template>
  <TotalTime>144</TotalTime>
  <Words>311</Words>
  <Application>Microsoft Office PowerPoint</Application>
  <PresentationFormat>寬螢幕</PresentationFormat>
  <Paragraphs>76</Paragraphs>
  <Slides>15</Slides>
  <Notes>2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1" baseType="lpstr">
      <vt:lpstr>新細明體</vt:lpstr>
      <vt:lpstr>標楷體</vt:lpstr>
      <vt:lpstr>Arial</vt:lpstr>
      <vt:lpstr>Calibri</vt:lpstr>
      <vt:lpstr>Times New Roman</vt:lpstr>
      <vt:lpstr>gslab</vt:lpstr>
      <vt:lpstr>嵌入式影像處理2</vt:lpstr>
      <vt:lpstr>特徵比較 - 需求</vt:lpstr>
      <vt:lpstr>LBP 尋找注水點 需求</vt:lpstr>
      <vt:lpstr>Break down</vt:lpstr>
      <vt:lpstr>特徵比較流程圖</vt:lpstr>
      <vt:lpstr>成果展示</vt:lpstr>
      <vt:lpstr>問題紀錄</vt:lpstr>
      <vt:lpstr>參考資料</vt:lpstr>
      <vt:lpstr>特徵比較流程圖</vt:lpstr>
      <vt:lpstr>成果展示</vt:lpstr>
      <vt:lpstr>成果展示</vt:lpstr>
      <vt:lpstr>成果展示</vt:lpstr>
      <vt:lpstr>成果展示</vt:lpstr>
      <vt:lpstr>成果展示</vt:lpstr>
      <vt:lpstr>成果展示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104</cp:revision>
  <dcterms:created xsi:type="dcterms:W3CDTF">2023-03-14T12:35:01Z</dcterms:created>
  <dcterms:modified xsi:type="dcterms:W3CDTF">2023-04-11T13:14:00Z</dcterms:modified>
</cp:coreProperties>
</file>